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6C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00" autoAdjust="0"/>
    <p:restoredTop sz="94598" autoAdjust="0"/>
  </p:normalViewPr>
  <p:slideViewPr>
    <p:cSldViewPr>
      <p:cViewPr varScale="1">
        <p:scale>
          <a:sx n="108" d="100"/>
          <a:sy n="108" d="100"/>
        </p:scale>
        <p:origin x="133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%  wskaźnik inflacji w latach 2009-2019 </c:v>
                </c:pt>
              </c:strCache>
            </c:strRef>
          </c:tx>
          <c:marker>
            <c:symbol val="none"/>
          </c:marker>
          <c:cat>
            <c:numRef>
              <c:f>Arkusz1!$A$2:$A$12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Arkusz1!$B$2:$B$12</c:f>
              <c:numCache>
                <c:formatCode>General</c:formatCode>
                <c:ptCount val="11"/>
                <c:pt idx="0">
                  <c:v>3.5</c:v>
                </c:pt>
                <c:pt idx="1">
                  <c:v>2.6</c:v>
                </c:pt>
                <c:pt idx="2">
                  <c:v>4.3</c:v>
                </c:pt>
                <c:pt idx="3">
                  <c:v>3.7</c:v>
                </c:pt>
                <c:pt idx="4">
                  <c:v>0.9</c:v>
                </c:pt>
                <c:pt idx="5">
                  <c:v>0</c:v>
                </c:pt>
                <c:pt idx="6">
                  <c:v>-0.9</c:v>
                </c:pt>
                <c:pt idx="7">
                  <c:v>-0.6</c:v>
                </c:pt>
                <c:pt idx="8">
                  <c:v>2</c:v>
                </c:pt>
                <c:pt idx="9">
                  <c:v>1.3</c:v>
                </c:pt>
                <c:pt idx="10">
                  <c:v>2.2999999999999998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FFF-49AD-B479-33AD3A80D716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 % Waloryzacja wynagrodzeń pracowników w latach 2009-2019</c:v>
                </c:pt>
              </c:strCache>
            </c:strRef>
          </c:tx>
          <c:marker>
            <c:symbol val="none"/>
          </c:marker>
          <c:cat>
            <c:numRef>
              <c:f>Arkusz1!$A$2:$A$12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Arkusz1!$C$2:$C$12</c:f>
              <c:numCache>
                <c:formatCode>0.00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10</c:v>
                </c:pt>
                <c:pt idx="8">
                  <c:v>1.3</c:v>
                </c:pt>
                <c:pt idx="9">
                  <c:v>2</c:v>
                </c:pt>
                <c:pt idx="10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FFF-49AD-B479-33AD3A80D7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0988544"/>
        <c:axId val="90990080"/>
      </c:lineChart>
      <c:catAx>
        <c:axId val="90988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0990080"/>
        <c:crosses val="autoZero"/>
        <c:auto val="1"/>
        <c:lblAlgn val="ctr"/>
        <c:lblOffset val="100"/>
        <c:noMultiLvlLbl val="0"/>
      </c:catAx>
      <c:valAx>
        <c:axId val="909900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909885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071BBEE-3CED-43D9-B954-437A5C8DB2A2}" type="datetimeFigureOut">
              <a:rPr lang="pl-PL" smtClean="0"/>
              <a:pPr/>
              <a:t>10.12.2018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40C4EEF-CAEB-467E-B4A8-D8F601FC53C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BBEE-3CED-43D9-B954-437A5C8DB2A2}" type="datetimeFigureOut">
              <a:rPr lang="pl-PL" smtClean="0"/>
              <a:pPr/>
              <a:t>10.12.2018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4EEF-CAEB-467E-B4A8-D8F601FC53C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BBEE-3CED-43D9-B954-437A5C8DB2A2}" type="datetimeFigureOut">
              <a:rPr lang="pl-PL" smtClean="0"/>
              <a:pPr/>
              <a:t>10.12.2018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4EEF-CAEB-467E-B4A8-D8F601FC53C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071BBEE-3CED-43D9-B954-437A5C8DB2A2}" type="datetimeFigureOut">
              <a:rPr lang="pl-PL" smtClean="0"/>
              <a:pPr/>
              <a:t>10.12.2018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4EEF-CAEB-467E-B4A8-D8F601FC53C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071BBEE-3CED-43D9-B954-437A5C8DB2A2}" type="datetimeFigureOut">
              <a:rPr lang="pl-PL" smtClean="0"/>
              <a:pPr/>
              <a:t>10.12.2018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40C4EEF-CAEB-467E-B4A8-D8F601FC53C3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071BBEE-3CED-43D9-B954-437A5C8DB2A2}" type="datetimeFigureOut">
              <a:rPr lang="pl-PL" smtClean="0"/>
              <a:pPr/>
              <a:t>10.12.2018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40C4EEF-CAEB-467E-B4A8-D8F601FC53C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071BBEE-3CED-43D9-B954-437A5C8DB2A2}" type="datetimeFigureOut">
              <a:rPr lang="pl-PL" smtClean="0"/>
              <a:pPr/>
              <a:t>10.12.2018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40C4EEF-CAEB-467E-B4A8-D8F601FC53C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BBEE-3CED-43D9-B954-437A5C8DB2A2}" type="datetimeFigureOut">
              <a:rPr lang="pl-PL" smtClean="0"/>
              <a:pPr/>
              <a:t>10.12.2018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4EEF-CAEB-467E-B4A8-D8F601FC53C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071BBEE-3CED-43D9-B954-437A5C8DB2A2}" type="datetimeFigureOut">
              <a:rPr lang="pl-PL" smtClean="0"/>
              <a:pPr/>
              <a:t>10.12.2018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40C4EEF-CAEB-467E-B4A8-D8F601FC53C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071BBEE-3CED-43D9-B954-437A5C8DB2A2}" type="datetimeFigureOut">
              <a:rPr lang="pl-PL" smtClean="0"/>
              <a:pPr/>
              <a:t>10.12.2018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40C4EEF-CAEB-467E-B4A8-D8F601FC53C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071BBEE-3CED-43D9-B954-437A5C8DB2A2}" type="datetimeFigureOut">
              <a:rPr lang="pl-PL" smtClean="0"/>
              <a:pPr/>
              <a:t>10.12.2018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40C4EEF-CAEB-467E-B4A8-D8F601FC53C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071BBEE-3CED-43D9-B954-437A5C8DB2A2}" type="datetimeFigureOut">
              <a:rPr lang="pl-PL" smtClean="0"/>
              <a:pPr/>
              <a:t>10.12.2018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40C4EEF-CAEB-467E-B4A8-D8F601FC53C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logo now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260648"/>
            <a:ext cx="1935286" cy="2112196"/>
          </a:xfrm>
          <a:prstGeom prst="ellipse">
            <a:avLst/>
          </a:prstGeom>
          <a:effectLst>
            <a:softEdge rad="127000"/>
          </a:effec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0"/>
            <a:ext cx="6696744" cy="2708920"/>
          </a:xfrm>
        </p:spPr>
        <p:txBody>
          <a:bodyPr>
            <a:noAutofit/>
          </a:bodyPr>
          <a:lstStyle/>
          <a:p>
            <a:pPr algn="l"/>
            <a:br>
              <a:rPr lang="pl-PL" sz="3800" dirty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</a:br>
            <a:br>
              <a:rPr lang="pl-PL" sz="3800" dirty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</a:br>
            <a:br>
              <a:rPr lang="pl-PL" sz="3800" dirty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</a:br>
            <a:r>
              <a:rPr lang="pl-PL" sz="3800" b="1" dirty="0">
                <a:solidFill>
                  <a:schemeClr val="tx1"/>
                </a:solidFill>
                <a:latin typeface="Monotype Corsiva" pitchFamily="66" charset="0"/>
              </a:rPr>
              <a:t>Narada </a:t>
            </a:r>
            <a:br>
              <a:rPr lang="pl-PL" sz="3800" b="1" dirty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pl-PL" sz="3800" b="1" dirty="0">
                <a:solidFill>
                  <a:schemeClr val="tx1"/>
                </a:solidFill>
                <a:latin typeface="Monotype Corsiva" pitchFamily="66" charset="0"/>
              </a:rPr>
              <a:t>Rady Głównej ZZPiPP RP </a:t>
            </a:r>
            <a:br>
              <a:rPr lang="pl-PL" sz="3800" b="1" dirty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pl-PL" sz="3800" b="1" dirty="0">
                <a:solidFill>
                  <a:schemeClr val="tx1"/>
                </a:solidFill>
                <a:latin typeface="Monotype Corsiva" pitchFamily="66" charset="0"/>
              </a:rPr>
              <a:t>z Przewodniczącymi </a:t>
            </a:r>
            <a:br>
              <a:rPr lang="pl-PL" sz="3800" b="1" dirty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pl-PL" sz="3800" b="1" dirty="0">
                <a:solidFill>
                  <a:schemeClr val="tx1"/>
                </a:solidFill>
                <a:latin typeface="Monotype Corsiva" pitchFamily="66" charset="0"/>
              </a:rPr>
              <a:t>Rad Okręgowych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5373216"/>
            <a:ext cx="8062912" cy="1176536"/>
          </a:xfrm>
        </p:spPr>
        <p:txBody>
          <a:bodyPr/>
          <a:lstStyle/>
          <a:p>
            <a:endParaRPr lang="pl-PL" dirty="0">
              <a:latin typeface="Monotype Corsiva" pitchFamily="66" charset="0"/>
            </a:endParaRPr>
          </a:p>
          <a:p>
            <a:pPr algn="ctr"/>
            <a:r>
              <a:rPr lang="pl-PL" dirty="0">
                <a:solidFill>
                  <a:schemeClr val="tx1"/>
                </a:solidFill>
                <a:latin typeface="Arial Black" panose="020B0A04020102020204" pitchFamily="34" charset="0"/>
              </a:rPr>
              <a:t>WARSZAWA, 5 GRUDNIA 2018 R. 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721A111F-D6A3-41EF-A7D2-3FBC14CA8C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996952"/>
            <a:ext cx="4191000" cy="25717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chemeClr val="tx1"/>
                </a:solidFill>
                <a:effectLst/>
              </a:rPr>
              <a:t>DZIAŁANIA RADY GŁÓWNEJ W SPRAWIE WYNAGRODZEŃ PRACOWNIKÓW.</a:t>
            </a:r>
            <a:endParaRPr lang="pl-PL" sz="2800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pl-PL" sz="4600" b="1" dirty="0"/>
              <a:t>Ustawa o pracownikach sądów i prokuratury.</a:t>
            </a:r>
          </a:p>
          <a:p>
            <a:pPr>
              <a:buNone/>
            </a:pPr>
            <a:r>
              <a:rPr lang="pl-PL" sz="4600" b="1" dirty="0"/>
              <a:t> </a:t>
            </a:r>
            <a:endParaRPr lang="pl-PL" sz="4600" dirty="0"/>
          </a:p>
          <a:p>
            <a:pPr>
              <a:buNone/>
            </a:pPr>
            <a:r>
              <a:rPr lang="pl-PL" sz="4600" dirty="0"/>
              <a:t>	Z inicjatywy Rady Głównej w Ministerstwie Sprawiedliwości Powstał Zespół ds.  Opracowania założeń do projektu ustawy. </a:t>
            </a:r>
          </a:p>
          <a:p>
            <a:endParaRPr lang="pl-PL" sz="4600" dirty="0"/>
          </a:p>
          <a:p>
            <a:pPr>
              <a:buNone/>
            </a:pPr>
            <a:r>
              <a:rPr lang="pl-PL" sz="4600" b="1" dirty="0"/>
              <a:t>W ramach tego projektu Rada Główna rekomenduje w sferze wynagrodzeń: </a:t>
            </a:r>
            <a:endParaRPr lang="pl-PL" sz="4600" dirty="0"/>
          </a:p>
          <a:p>
            <a:r>
              <a:rPr lang="pl-PL" sz="4600" dirty="0"/>
              <a:t>powiązanie wynagrodzeń pracowników prokuratury i sadów z wynagrodzeniami prokuratorów i sędziów,</a:t>
            </a:r>
          </a:p>
          <a:p>
            <a:r>
              <a:rPr lang="pl-PL" sz="4600" dirty="0"/>
              <a:t>wariantowo przyjęcie systemu mnożnikowego przy wykorzystaniu kwoty bazowej, </a:t>
            </a:r>
          </a:p>
          <a:p>
            <a:r>
              <a:rPr lang="pl-PL" sz="4600" dirty="0"/>
              <a:t>wariantowo korektę dolnych i górnych progów na poszczególnych stanowiskach, które obowiązują obecnie.</a:t>
            </a:r>
          </a:p>
          <a:p>
            <a:pPr>
              <a:buNone/>
            </a:pPr>
            <a:r>
              <a:rPr lang="pl-PL" sz="4600" i="1" dirty="0"/>
              <a:t>Pierwsze dwa systemy gwarantują waloryzację płac</a:t>
            </a:r>
            <a:r>
              <a:rPr lang="pl-PL" sz="4600" dirty="0"/>
              <a:t>. </a:t>
            </a:r>
          </a:p>
          <a:p>
            <a:pPr>
              <a:buNone/>
            </a:pPr>
            <a:endParaRPr lang="pl-PL" sz="4600" dirty="0"/>
          </a:p>
          <a:p>
            <a:r>
              <a:rPr lang="pl-PL" sz="4600" dirty="0"/>
              <a:t>system awansu poziomego połączonego z awansem finansowym,</a:t>
            </a:r>
          </a:p>
          <a:p>
            <a:r>
              <a:rPr lang="pl-PL" sz="4600" dirty="0"/>
              <a:t>obligatoryjny fundusz premiowy w wysokości 5 % środków na wynagrodzenia z zabezpieczaniem w planie finansowym,</a:t>
            </a:r>
          </a:p>
          <a:p>
            <a:r>
              <a:rPr lang="pl-PL" sz="4600" dirty="0"/>
              <a:t>obligatoryjny fundusz nagród w wysokości 2 % z zabezpieczaniem w planie finansowym i możliwością zwiększenia jego wysokości w ramach zaoszczędzonych środków,</a:t>
            </a:r>
          </a:p>
          <a:p>
            <a:r>
              <a:rPr lang="pl-PL" sz="4600" dirty="0"/>
              <a:t>uregulowanie sposobu wynagradzania godzin nadliczbowych,</a:t>
            </a:r>
          </a:p>
          <a:p>
            <a:r>
              <a:rPr lang="pl-PL" sz="4600" dirty="0"/>
              <a:t>uregulowanie zasad odpłatności za dyżury ,</a:t>
            </a:r>
          </a:p>
          <a:p>
            <a:endParaRPr lang="pl-PL" dirty="0"/>
          </a:p>
        </p:txBody>
      </p:sp>
      <p:pic>
        <p:nvPicPr>
          <p:cNvPr id="12" name="Symbol zastępczy zawartości 5" descr="20181129_1650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48680"/>
            <a:ext cx="1224136" cy="1224136"/>
          </a:xfrm>
          <a:prstGeom prst="ellipse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chemeClr val="tx1"/>
                </a:solidFill>
                <a:effectLst/>
              </a:rPr>
              <a:t>DZIAŁANIA RADY GŁÓWNEJ W SPRAWIE WYNAGRODZEŃ PRACOWNIKÓW.</a:t>
            </a:r>
            <a:endParaRPr lang="pl-PL" sz="2800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882808"/>
            <a:ext cx="8075240" cy="4570528"/>
          </a:xfrm>
        </p:spPr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pl-PL" dirty="0"/>
              <a:t>3. Działania lobbingowe.</a:t>
            </a:r>
          </a:p>
          <a:p>
            <a:pPr>
              <a:buNone/>
            </a:pPr>
            <a:r>
              <a:rPr lang="pl-PL" dirty="0"/>
              <a:t> </a:t>
            </a:r>
          </a:p>
          <a:p>
            <a:pPr>
              <a:buNone/>
            </a:pPr>
            <a:r>
              <a:rPr lang="pl-PL" sz="2900" b="1" dirty="0"/>
              <a:t>Zdiagnozowanie problematyki odejść pracowników z prokuratury. </a:t>
            </a:r>
            <a:endParaRPr lang="pl-PL" sz="2900" dirty="0"/>
          </a:p>
          <a:p>
            <a:pPr>
              <a:buNone/>
            </a:pPr>
            <a:r>
              <a:rPr lang="pl-PL" dirty="0"/>
              <a:t> </a:t>
            </a:r>
          </a:p>
          <a:p>
            <a:pPr>
              <a:buNone/>
            </a:pPr>
            <a:r>
              <a:rPr lang="pl-PL" dirty="0"/>
              <a:t> 	Aktualnie pozostaje zatrudnionych około </a:t>
            </a:r>
            <a:r>
              <a:rPr lang="pl-PL" b="1" dirty="0"/>
              <a:t>8 500 pracowników</a:t>
            </a:r>
            <a:r>
              <a:rPr lang="pl-PL" dirty="0"/>
              <a:t>. W tej liczbie znajduje się </a:t>
            </a:r>
            <a:r>
              <a:rPr lang="pl-PL" b="1" dirty="0"/>
              <a:t>650 nowych asystentów.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	W latach 2009-2018 z prokuratury odeszło </a:t>
            </a:r>
            <a:r>
              <a:rPr lang="pl-PL" b="1" dirty="0"/>
              <a:t>7 000 pracowników.</a:t>
            </a:r>
          </a:p>
          <a:p>
            <a:pPr>
              <a:buNone/>
            </a:pPr>
            <a:r>
              <a:rPr lang="pl-PL" dirty="0"/>
              <a:t>       Uwzględniając nowe etaty nastąpiła wymiana prawie całej kadry. </a:t>
            </a:r>
          </a:p>
          <a:p>
            <a:pPr>
              <a:buNone/>
            </a:pPr>
            <a:r>
              <a:rPr lang="pl-PL" dirty="0"/>
              <a:t> </a:t>
            </a:r>
          </a:p>
          <a:p>
            <a:pPr>
              <a:buNone/>
            </a:pPr>
            <a:r>
              <a:rPr lang="pl-PL" dirty="0"/>
              <a:t>	Spośród 7 000 pracowników, którzy odeszli, prawie połowa, </a:t>
            </a:r>
            <a:r>
              <a:rPr lang="pl-PL" b="1" dirty="0"/>
              <a:t>3 333 </a:t>
            </a:r>
            <a:r>
              <a:rPr lang="pl-PL" dirty="0"/>
              <a:t>osoby odeszły rozwiązując umowę o pracę. </a:t>
            </a:r>
          </a:p>
          <a:p>
            <a:pPr>
              <a:buNone/>
            </a:pPr>
            <a:r>
              <a:rPr lang="pl-PL" dirty="0"/>
              <a:t> </a:t>
            </a:r>
          </a:p>
          <a:p>
            <a:pPr>
              <a:buNone/>
            </a:pPr>
            <a:r>
              <a:rPr lang="pl-PL" dirty="0"/>
              <a:t>	Niepokojące są dane z 2018 r. Według danych na dzień 10 września z prokuratury odeszło 408 osób. </a:t>
            </a:r>
            <a:r>
              <a:rPr lang="pl-PL" b="1" i="1" u="sng" dirty="0"/>
              <a:t>Ile odejdzie do końca roku?</a:t>
            </a:r>
          </a:p>
          <a:p>
            <a:pPr>
              <a:buNone/>
            </a:pPr>
            <a:r>
              <a:rPr lang="pl-PL" dirty="0"/>
              <a:t> </a:t>
            </a:r>
          </a:p>
          <a:p>
            <a:pPr>
              <a:buNone/>
            </a:pPr>
            <a:r>
              <a:rPr lang="pl-PL" b="1" dirty="0"/>
              <a:t>	</a:t>
            </a:r>
            <a:r>
              <a:rPr lang="pl-PL" dirty="0"/>
              <a:t>Odejścia są wynikiem braku konkurencyjności wynagrodzeń.</a:t>
            </a:r>
          </a:p>
          <a:p>
            <a:pPr>
              <a:buNone/>
            </a:pPr>
            <a:endParaRPr lang="pl-PL" b="1" dirty="0"/>
          </a:p>
          <a:p>
            <a:pPr>
              <a:buNone/>
            </a:pPr>
            <a:endParaRPr lang="pl-PL" dirty="0"/>
          </a:p>
        </p:txBody>
      </p:sp>
      <p:pic>
        <p:nvPicPr>
          <p:cNvPr id="9" name="Symbol zastępczy zawartości 5" descr="20181129_1929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1484784"/>
            <a:ext cx="1872208" cy="129614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chemeClr val="tx1"/>
                </a:solidFill>
                <a:effectLst/>
              </a:rPr>
              <a:t>DZIAŁANIA RADY GŁÓWNEJ W SPRAWIE WYNAGRODZEŃ PRACOWNIKÓW.</a:t>
            </a:r>
            <a:endParaRPr lang="pl-PL" sz="2800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sz="2800" b="1" dirty="0"/>
              <a:t>	Ustalenie ilości pracowników otrzymujących płace minimalne i zbliżone.</a:t>
            </a:r>
          </a:p>
          <a:p>
            <a:pPr algn="ctr">
              <a:buNone/>
            </a:pPr>
            <a:r>
              <a:rPr lang="pl-PL" sz="2800" dirty="0"/>
              <a:t> </a:t>
            </a:r>
            <a:endParaRPr lang="pl-PL" sz="2900" dirty="0"/>
          </a:p>
          <a:p>
            <a:pPr>
              <a:buNone/>
            </a:pPr>
            <a:r>
              <a:rPr lang="pl-PL" sz="1700" dirty="0"/>
              <a:t>	Jak wynika z danych, którymi dysponuję, średnie wynagrodzenie  pracowników  zatrudnionych  w </a:t>
            </a:r>
          </a:p>
          <a:p>
            <a:pPr algn="just">
              <a:buNone/>
            </a:pPr>
            <a:r>
              <a:rPr lang="pl-PL" sz="1700" b="1" dirty="0"/>
              <a:t>	357 prokuraturach rejonowych wynosi 2 605 zł brutto, </a:t>
            </a:r>
          </a:p>
          <a:p>
            <a:pPr algn="just">
              <a:buNone/>
            </a:pPr>
            <a:r>
              <a:rPr lang="pl-PL" sz="1700" dirty="0"/>
              <a:t>	</a:t>
            </a:r>
            <a:r>
              <a:rPr lang="pl-PL" sz="1700" b="1" dirty="0"/>
              <a:t>45  prokuraturach okręgowych 3 184 zł brutto. </a:t>
            </a:r>
          </a:p>
          <a:p>
            <a:pPr algn="just">
              <a:buNone/>
            </a:pPr>
            <a:r>
              <a:rPr lang="pl-PL" sz="1700" dirty="0"/>
              <a:t>	Są to wartości znacząco odbiegające od wysokości średniej płacy w gospodarce, która w </a:t>
            </a:r>
            <a:r>
              <a:rPr lang="pl-PL" sz="1700" b="1" dirty="0"/>
              <a:t>I kwartale 2018 roku wyniosła 4 622 zł. </a:t>
            </a:r>
          </a:p>
          <a:p>
            <a:pPr algn="just"/>
            <a:endParaRPr lang="pl-PL" sz="1700" dirty="0"/>
          </a:p>
          <a:p>
            <a:pPr algn="just">
              <a:buNone/>
            </a:pPr>
            <a:r>
              <a:rPr lang="pl-PL" sz="1700" dirty="0"/>
              <a:t>	Dane te wskazują na fakt, iż znacząca liczba pracowników prokuratury otrzymuje wynagrodzenia na poziomie płacy minimalnej lub do niej zbliżonym.</a:t>
            </a:r>
          </a:p>
          <a:p>
            <a:pPr algn="just">
              <a:buNone/>
            </a:pPr>
            <a:r>
              <a:rPr lang="pl-PL" sz="1700" dirty="0"/>
              <a:t>	Procesowi degradacji ekonomicznej pracowników prokuratury towarzyszy wzrost płacy minimalnej. Zjawisko to należy ocenić jak najbardziej pozytywnie, niemniej prowadzi ono do patologicznego spłaszczenia płac osób nowo zatrudnianych z osobami pełniącymi służbę w prokuraturze od wielu lat. W rezultacie coraz szersza grupa pracowników prokuratury otrzymuje wynagrodzenia na poziomie płacy minimalnej lub do niej zbliżonym.</a:t>
            </a:r>
          </a:p>
          <a:p>
            <a:pPr algn="just"/>
            <a:endParaRPr lang="pl-PL" sz="2900" dirty="0"/>
          </a:p>
          <a:p>
            <a:endParaRPr lang="pl-PL" dirty="0"/>
          </a:p>
        </p:txBody>
      </p:sp>
      <p:pic>
        <p:nvPicPr>
          <p:cNvPr id="8" name="Symbol zastępczy zawartości 10">
            <a:extLst>
              <a:ext uri="{FF2B5EF4-FFF2-40B4-BE49-F238E27FC236}">
                <a16:creationId xmlns:a16="http://schemas.microsoft.com/office/drawing/2014/main" id="{010A1BC7-E53A-4322-A66F-D00F89AFF9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0688"/>
            <a:ext cx="1152128" cy="126422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chemeClr val="tx1"/>
                </a:solidFill>
                <a:effectLst/>
              </a:rPr>
              <a:t>DZIAŁANIA RADY GŁÓWNEJ W SPRAWIE WYNAGRODZEŃ PRACOWNIKÓW.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1600" dirty="0"/>
              <a:t>W związku z powyższym Wiceprzewodnicząca </a:t>
            </a:r>
          </a:p>
          <a:p>
            <a:pPr>
              <a:buNone/>
            </a:pPr>
            <a:r>
              <a:rPr lang="pl-PL" sz="1600" dirty="0"/>
              <a:t>Prezydium Rady Głównej – Barbara Chrobak </a:t>
            </a:r>
          </a:p>
          <a:p>
            <a:pPr>
              <a:buNone/>
            </a:pPr>
            <a:r>
              <a:rPr lang="pl-PL" sz="1600" dirty="0"/>
              <a:t>zwróciła się z interpelacją zawierającą  </a:t>
            </a:r>
          </a:p>
          <a:p>
            <a:pPr>
              <a:buNone/>
            </a:pPr>
            <a:r>
              <a:rPr lang="pl-PL" sz="1600" dirty="0"/>
              <a:t>wniosek o udzielenie informacji w następującym </a:t>
            </a:r>
          </a:p>
          <a:p>
            <a:pPr>
              <a:buNone/>
            </a:pPr>
            <a:r>
              <a:rPr lang="pl-PL" sz="1600" dirty="0"/>
              <a:t>zakresie:</a:t>
            </a:r>
          </a:p>
          <a:p>
            <a:pPr>
              <a:buNone/>
            </a:pPr>
            <a:endParaRPr lang="pl-PL" sz="1600" dirty="0"/>
          </a:p>
          <a:p>
            <a:pPr lvl="0"/>
            <a:r>
              <a:rPr lang="pl-PL" sz="1600" dirty="0"/>
              <a:t>Ilu pracowników zatrudnionych w prokuraturze otrzymuje w 2018 r. wynagrodzenie zasadnicze równe płacy minimalnej bez wysługi lat?</a:t>
            </a:r>
          </a:p>
          <a:p>
            <a:pPr lvl="0"/>
            <a:endParaRPr lang="pl-PL" sz="1600" dirty="0"/>
          </a:p>
          <a:p>
            <a:pPr lvl="0"/>
            <a:r>
              <a:rPr lang="pl-PL" sz="1600" dirty="0"/>
              <a:t>Ilu pracowników otrzymuje wynagrodzenia zasadnicze bez wysługi lat na poziomie wyższym odpowiednio o 100, 200, 300 i 400 zł brutto od płacy minimalnej i jaki jest ich staż pracy?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4" name="Symbol zastępczy zawartości 3" descr="20181129_1703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09281" y="1882808"/>
            <a:ext cx="1628247" cy="1224137"/>
          </a:xfrm>
          <a:prstGeom prst="rect">
            <a:avLst/>
          </a:prstGeom>
        </p:spPr>
      </p:pic>
      <p:pic>
        <p:nvPicPr>
          <p:cNvPr id="5" name="Symbol zastępczy zawartości 3" descr="20181129_17022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9086" y="1882808"/>
            <a:ext cx="1008112" cy="172819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chemeClr val="tx1"/>
                </a:solidFill>
                <a:effectLst/>
              </a:rPr>
              <a:t>DZIAŁANIA RADY GŁÓWNEJ W SPRAWIE WYNAGRODZEŃ PRACOWNIKÓW.</a:t>
            </a:r>
            <a:endParaRPr lang="pl-PL" sz="2800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dirty="0"/>
              <a:t>	</a:t>
            </a:r>
            <a:r>
              <a:rPr lang="pl-PL" b="1" dirty="0"/>
              <a:t>Działania na rzecz asystentów prokuratora.</a:t>
            </a:r>
          </a:p>
          <a:p>
            <a:endParaRPr lang="pl-PL" dirty="0"/>
          </a:p>
          <a:p>
            <a:pPr>
              <a:buNone/>
            </a:pPr>
            <a:r>
              <a:rPr lang="pl-PL" dirty="0"/>
              <a:t>	Ta grupa zawodowa dysponuje odrębną regulacją płacową. Jest ona niedostosowana do dynamiki wzrostu płac i realiów wewnętrznych oraz zewnętrznych.</a:t>
            </a:r>
          </a:p>
          <a:p>
            <a:endParaRPr lang="pl-PL" dirty="0"/>
          </a:p>
          <a:p>
            <a:pPr>
              <a:buNone/>
            </a:pPr>
            <a:r>
              <a:rPr lang="pl-PL" dirty="0"/>
              <a:t>	</a:t>
            </a:r>
            <a:r>
              <a:rPr lang="pl-PL" b="1" dirty="0"/>
              <a:t>Górny próg wynagrodzenia asystenta wynosi 4200 zł.</a:t>
            </a:r>
          </a:p>
          <a:p>
            <a:pPr>
              <a:buNone/>
            </a:pPr>
            <a:r>
              <a:rPr lang="pl-PL" b="1" dirty="0"/>
              <a:t>	Górny próg wynagrodzenia urzędnika kształtuje się na poziomie 7000 zł. </a:t>
            </a:r>
          </a:p>
          <a:p>
            <a:pPr>
              <a:buNone/>
            </a:pPr>
            <a:r>
              <a:rPr lang="pl-PL" dirty="0"/>
              <a:t> </a:t>
            </a:r>
          </a:p>
          <a:p>
            <a:pPr>
              <a:buNone/>
            </a:pPr>
            <a:r>
              <a:rPr lang="pl-PL" dirty="0"/>
              <a:t>	Podwyżki w 2019 r.  – 5 % oraz przyjęcie planu modernizacji prokuratury mogą spowodować, że asystenci zostaną wykluczeni z podwyżek, gdyż już otrzymują wynagrodzenia zbliżone do górnego progu.</a:t>
            </a:r>
          </a:p>
          <a:p>
            <a:pPr>
              <a:buNone/>
            </a:pPr>
            <a:r>
              <a:rPr lang="pl-PL" dirty="0"/>
              <a:t> </a:t>
            </a:r>
          </a:p>
          <a:p>
            <a:pPr>
              <a:buNone/>
            </a:pPr>
            <a:r>
              <a:rPr lang="pl-PL" dirty="0"/>
              <a:t>	</a:t>
            </a:r>
            <a:r>
              <a:rPr lang="pl-PL" b="1" dirty="0"/>
              <a:t>W związku z powyższym Przewodniczący Prezydium Rady Głównej wystąpił do I Zastępcy Prokuratora Generalnego Prokuratora Krajowego o podniesienie górnego progu dla asystentów oraz dolnego i górnego progu dla starszych asystentów prokuratora. </a:t>
            </a:r>
          </a:p>
          <a:p>
            <a:endParaRPr lang="pl-PL" dirty="0"/>
          </a:p>
        </p:txBody>
      </p:sp>
      <p:pic>
        <p:nvPicPr>
          <p:cNvPr id="12" name="Symbol zastępczy zawartości 5" descr="20181129_1650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404664"/>
            <a:ext cx="1224136" cy="1224136"/>
          </a:xfrm>
          <a:prstGeom prst="ellipse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chemeClr val="tx1"/>
                </a:solidFill>
                <a:effectLst/>
              </a:rPr>
              <a:t>DZIAŁANIA RADY GŁÓWNEJ W SPRAWIE WYNAGRODZEŃ PRACOWNIKÓW.</a:t>
            </a:r>
            <a:endParaRPr lang="pl-PL" sz="2800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 algn="ctr">
              <a:buNone/>
            </a:pPr>
            <a:endParaRPr lang="pl-PL" sz="4000" i="1" dirty="0"/>
          </a:p>
          <a:p>
            <a:pPr algn="ctr">
              <a:buNone/>
            </a:pPr>
            <a:endParaRPr lang="pl-PL" sz="4000" i="1" dirty="0"/>
          </a:p>
          <a:p>
            <a:pPr algn="ctr">
              <a:buNone/>
            </a:pPr>
            <a:r>
              <a:rPr lang="pl-PL" sz="4000" i="1" dirty="0"/>
              <a:t>Dziękuję za uwagę</a:t>
            </a:r>
          </a:p>
        </p:txBody>
      </p:sp>
      <p:pic>
        <p:nvPicPr>
          <p:cNvPr id="5" name="Symbol zastępczy zawartości 5" descr="20181129_1650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2060848"/>
            <a:ext cx="1944216" cy="1944216"/>
          </a:xfrm>
          <a:prstGeom prst="ellipse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40544" y="332657"/>
            <a:ext cx="3527400" cy="792087"/>
          </a:xfrm>
        </p:spPr>
        <p:txBody>
          <a:bodyPr>
            <a:normAutofit/>
          </a:bodyPr>
          <a:lstStyle/>
          <a:p>
            <a:pPr algn="l"/>
            <a:r>
              <a:rPr lang="pl-PL" b="1" dirty="0">
                <a:solidFill>
                  <a:schemeClr val="tx1"/>
                </a:solidFill>
              </a:rPr>
              <a:t>Program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40544" y="1556792"/>
            <a:ext cx="8062912" cy="468052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b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11:30-12:30 cześć otwarta</a:t>
            </a:r>
          </a:p>
          <a:p>
            <a:pPr algn="just"/>
            <a:endParaRPr lang="pl-PL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powitanie.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wystąpienie Pierwszego Zastępcy Prokuratora     Generalnego Prokuratora   Krajowego.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sprawozdanie Przewodniczącego Prezydium Rady Głównej z działań objętych zakresem narady </a:t>
            </a:r>
          </a:p>
          <a:p>
            <a:pPr algn="just"/>
            <a:endParaRPr lang="pl-PL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b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13:00-13:30 przerwa </a:t>
            </a:r>
          </a:p>
          <a:p>
            <a:pPr algn="just"/>
            <a:endParaRPr lang="pl-PL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b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13:30-15:30 narada zamknięta </a:t>
            </a:r>
          </a:p>
          <a:p>
            <a:pPr algn="just"/>
            <a:endParaRPr lang="pl-PL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wystąpienia Przewodniczących Rad Okręgowych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Dyskusja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l-PL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b="1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15:30 obiad</a:t>
            </a:r>
          </a:p>
          <a:p>
            <a:pPr algn="just"/>
            <a:endParaRPr lang="pl-PL" dirty="0"/>
          </a:p>
          <a:p>
            <a:pPr algn="just"/>
            <a:endParaRPr lang="pl-PL" dirty="0"/>
          </a:p>
        </p:txBody>
      </p:sp>
      <p:pic>
        <p:nvPicPr>
          <p:cNvPr id="4" name="Obraz 3" descr="logo nowe.jpg">
            <a:extLst>
              <a:ext uri="{FF2B5EF4-FFF2-40B4-BE49-F238E27FC236}">
                <a16:creationId xmlns:a16="http://schemas.microsoft.com/office/drawing/2014/main" id="{F911698B-DE37-47DC-8415-7979698F3B3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284670"/>
            <a:ext cx="1935286" cy="2112196"/>
          </a:xfrm>
          <a:prstGeom prst="ellipse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73F9CB-C432-4DEC-A0A1-760A34BE9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384376"/>
          </a:xfrm>
        </p:spPr>
        <p:txBody>
          <a:bodyPr>
            <a:normAutofit fontScale="92500" lnSpcReduction="20000"/>
          </a:bodyPr>
          <a:lstStyle/>
          <a:p>
            <a:pPr marL="64008" indent="0" algn="ctr">
              <a:buNone/>
            </a:pPr>
            <a:endParaRPr lang="pl-PL" b="1" dirty="0"/>
          </a:p>
          <a:p>
            <a:pPr marL="64008" indent="0" algn="ctr">
              <a:buNone/>
            </a:pPr>
            <a:endParaRPr lang="pl-PL" b="1" dirty="0"/>
          </a:p>
          <a:p>
            <a:pPr marL="64008" indent="0" algn="ctr">
              <a:lnSpc>
                <a:spcPct val="150000"/>
              </a:lnSpc>
              <a:buNone/>
            </a:pPr>
            <a:r>
              <a:rPr lang="pl-PL" b="1" dirty="0"/>
              <a:t>WYSTĄPIENIE PANA BOGDANA ŚWIĘCZKOWSKIEGO</a:t>
            </a:r>
          </a:p>
          <a:p>
            <a:pPr marL="64008" indent="0" algn="ctr">
              <a:lnSpc>
                <a:spcPct val="150000"/>
              </a:lnSpc>
              <a:buNone/>
            </a:pPr>
            <a:r>
              <a:rPr lang="pl-PL" b="1" dirty="0"/>
              <a:t>I ZESTĘPCY PROKURATORA GENERALNEGO</a:t>
            </a:r>
          </a:p>
          <a:p>
            <a:pPr marL="64008" indent="0" algn="ctr">
              <a:lnSpc>
                <a:spcPct val="150000"/>
              </a:lnSpc>
              <a:buNone/>
            </a:pPr>
            <a:r>
              <a:rPr lang="pl-PL" b="1" dirty="0"/>
              <a:t>PROKURATORA KRAJOWEGO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C80D2D0C-9E1B-4A9F-AF44-F6375E77AF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636" y="404664"/>
            <a:ext cx="6552728" cy="2466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070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A33C79-2762-4BCD-8E54-FE4581DEA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6203032" cy="5402072"/>
          </a:xfrm>
        </p:spPr>
        <p:txBody>
          <a:bodyPr/>
          <a:lstStyle/>
          <a:p>
            <a:pPr marL="64008" indent="0" algn="ctr">
              <a:lnSpc>
                <a:spcPct val="150000"/>
              </a:lnSpc>
              <a:buNone/>
            </a:pPr>
            <a:r>
              <a:rPr lang="pl-PL" b="1" dirty="0"/>
              <a:t>SPRAWOZDANIE PRZEWODNICZĄCEGO RADY GŁÓWNEJ ZWIĄZKU ZAWODOWEGO PROKURATORÓW </a:t>
            </a:r>
            <a:br>
              <a:rPr lang="pl-PL" b="1" dirty="0"/>
            </a:br>
            <a:r>
              <a:rPr lang="pl-PL" b="1" dirty="0"/>
              <a:t>I PRACOWNIKÓW PROKURATURY RP</a:t>
            </a:r>
          </a:p>
          <a:p>
            <a:pPr marL="64008" indent="0">
              <a:lnSpc>
                <a:spcPct val="150000"/>
              </a:lnSpc>
              <a:buNone/>
            </a:pPr>
            <a:endParaRPr lang="pl-PL" dirty="0"/>
          </a:p>
          <a:p>
            <a:pPr marL="64008" indent="0">
              <a:buNone/>
            </a:pP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10A1BC7-E53A-4322-A66F-D00F89AFF9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67494"/>
            <a:ext cx="1762125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104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243EB4-CAF8-4CD3-BC5C-15871C2E2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100" b="1" dirty="0">
                <a:solidFill>
                  <a:schemeClr val="tx1"/>
                </a:solidFill>
                <a:effectLst/>
              </a:rPr>
              <a:t>DZIAŁANIA RADY GŁÓWNEJ W SPRAWIE WYNAGRODZEŃ PRACOWNIKÓW.</a:t>
            </a:r>
            <a:br>
              <a:rPr lang="pl-PL" dirty="0">
                <a:effectLst/>
              </a:rPr>
            </a:b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0" y="1052736"/>
            <a:ext cx="8686800" cy="33123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dirty="0"/>
              <a:t>1. Działania doraźne</a:t>
            </a:r>
          </a:p>
          <a:p>
            <a:pPr>
              <a:buNone/>
            </a:pPr>
            <a:r>
              <a:rPr lang="pl-PL" sz="1800" b="1" u="sng" dirty="0"/>
              <a:t>waloryzacja wynagrodzeń w latach 2016-2018</a:t>
            </a:r>
          </a:p>
          <a:p>
            <a:pPr>
              <a:buNone/>
            </a:pPr>
            <a:r>
              <a:rPr lang="pl-PL" sz="1800" dirty="0"/>
              <a:t>2009 – 2015 – </a:t>
            </a:r>
            <a:r>
              <a:rPr lang="pl-PL" sz="1800" b="1" dirty="0"/>
              <a:t>0 %</a:t>
            </a:r>
          </a:p>
          <a:p>
            <a:pPr>
              <a:buNone/>
            </a:pPr>
            <a:r>
              <a:rPr lang="pl-PL" sz="1800" dirty="0"/>
              <a:t>2016 – 10,0 % proponowano   </a:t>
            </a:r>
            <a:r>
              <a:rPr lang="pl-PL" sz="1800" b="1" dirty="0"/>
              <a:t>5,0 %</a:t>
            </a:r>
          </a:p>
          <a:p>
            <a:pPr>
              <a:buNone/>
            </a:pPr>
            <a:r>
              <a:rPr lang="pl-PL" sz="1800" dirty="0"/>
              <a:t>2017 – 1,3 % - proponowano   </a:t>
            </a:r>
            <a:r>
              <a:rPr lang="pl-PL" sz="1800" b="1" dirty="0"/>
              <a:t>0,0 %</a:t>
            </a:r>
          </a:p>
          <a:p>
            <a:pPr>
              <a:buNone/>
            </a:pPr>
            <a:r>
              <a:rPr lang="pl-PL" sz="1800" dirty="0"/>
              <a:t>2018 – 2,0 % - proponowano</a:t>
            </a:r>
            <a:r>
              <a:rPr lang="pl-PL" sz="1800" b="1" dirty="0"/>
              <a:t>   0,0 %      </a:t>
            </a:r>
          </a:p>
          <a:p>
            <a:pPr>
              <a:buNone/>
            </a:pPr>
            <a:r>
              <a:rPr lang="pl-PL" sz="1800" dirty="0"/>
              <a:t>2019 – 5,0 % - proponowano   </a:t>
            </a:r>
            <a:r>
              <a:rPr lang="pl-PL" sz="1800" b="1" dirty="0"/>
              <a:t>2,3 % ?</a:t>
            </a:r>
          </a:p>
          <a:p>
            <a:pPr algn="r">
              <a:buNone/>
            </a:pPr>
            <a:r>
              <a:rPr lang="pl-PL" dirty="0"/>
              <a:t> </a:t>
            </a:r>
          </a:p>
        </p:txBody>
      </p:sp>
      <p:graphicFrame>
        <p:nvGraphicFramePr>
          <p:cNvPr id="5" name="Symbol zastępczy zawartości 3"/>
          <p:cNvGraphicFramePr>
            <a:graphicFrameLocks/>
          </p:cNvGraphicFramePr>
          <p:nvPr/>
        </p:nvGraphicFramePr>
        <p:xfrm>
          <a:off x="1619672" y="3573016"/>
          <a:ext cx="6732240" cy="3097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Symbol zastępczy zawartości 5" descr="20181129_16503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1628800"/>
            <a:ext cx="1872208" cy="1794199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651679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5A57E8-A33A-4A4C-A7E9-ABDAA43AC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800" b="1" dirty="0">
                <a:solidFill>
                  <a:schemeClr val="tx1"/>
                </a:solidFill>
                <a:effectLst/>
              </a:rPr>
              <a:t>DZIAŁANIA RADY GŁÓWNEJ W SPRAWIE WYNAGRODZEŃ PRACOWNIKÓW.</a:t>
            </a:r>
            <a:br>
              <a:rPr lang="pl-PL" sz="2800" dirty="0">
                <a:solidFill>
                  <a:schemeClr val="tx1"/>
                </a:solidFill>
                <a:effectLst/>
              </a:rPr>
            </a:br>
            <a:endParaRPr lang="pl-PL" sz="2800" dirty="0">
              <a:solidFill>
                <a:schemeClr val="tx1"/>
              </a:solidFill>
            </a:endParaRPr>
          </a:p>
        </p:txBody>
      </p:sp>
      <p:pic>
        <p:nvPicPr>
          <p:cNvPr id="6" name="Symbol zastępczy zawartości 3" descr="PLAKAT.jpg">
            <a:hlinkClick r:id="" action="ppaction://hlinkshowjump?jump=previousslide" highlightClick="1"/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76256" y="1988840"/>
            <a:ext cx="1872208" cy="2808312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467544" y="1443840"/>
            <a:ext cx="662473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Suma waloryzacji w latach 2016 – 2018 wyniosła </a:t>
            </a:r>
            <a:r>
              <a:rPr lang="pl-PL" b="1" dirty="0"/>
              <a:t>13, 3 %</a:t>
            </a:r>
          </a:p>
          <a:p>
            <a:pPr>
              <a:buNone/>
            </a:pPr>
            <a:r>
              <a:rPr lang="pl-PL" dirty="0"/>
              <a:t>Suma waloryzacji w latach 2016 – 2019 wyniesie </a:t>
            </a:r>
            <a:r>
              <a:rPr lang="pl-PL" b="1" dirty="0"/>
              <a:t>18,3 %</a:t>
            </a:r>
          </a:p>
          <a:p>
            <a:pPr>
              <a:buNone/>
            </a:pPr>
            <a:r>
              <a:rPr lang="pl-PL" dirty="0"/>
              <a:t> </a:t>
            </a:r>
            <a:endParaRPr lang="pl-PL" sz="2000" dirty="0"/>
          </a:p>
          <a:p>
            <a:pPr>
              <a:buNone/>
            </a:pPr>
            <a:r>
              <a:rPr lang="pl-PL" sz="2000" dirty="0"/>
              <a:t>Wskaźnik inflacji za okres 2009 – 2018 – </a:t>
            </a:r>
            <a:r>
              <a:rPr lang="pl-PL" sz="2000" b="1" dirty="0"/>
              <a:t>19,1 %</a:t>
            </a:r>
            <a:r>
              <a:rPr lang="pl-PL" sz="2000" dirty="0"/>
              <a:t> </a:t>
            </a:r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2000" dirty="0"/>
          </a:p>
          <a:p>
            <a:pPr>
              <a:buNone/>
            </a:pPr>
            <a:r>
              <a:rPr lang="pl-PL" sz="2000" dirty="0"/>
              <a:t>Wnioski:</a:t>
            </a:r>
          </a:p>
          <a:p>
            <a:pPr>
              <a:buNone/>
            </a:pPr>
            <a:r>
              <a:rPr lang="pl-PL" sz="2000" b="1" dirty="0"/>
              <a:t>nawet 5 % podwyżki w 2019 </a:t>
            </a:r>
            <a:r>
              <a:rPr lang="pl-PL" sz="2000" dirty="0"/>
              <a:t>r. nie pozwalają wynagrodzeniom pracowników prokuratury na osiągniecie siły nabywczej z 2009 r.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28232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D30941-D960-44E7-ACF9-7DE6A17F8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100" b="1" dirty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DZIAŁANIA RADY GŁÓWNEJ W SPRAWIE WYNAGRODZEŃ PRACOWNIKÓW.</a:t>
            </a:r>
            <a:br>
              <a:rPr lang="pl-PL" sz="4400" dirty="0">
                <a:solidFill>
                  <a:schemeClr val="tx1"/>
                </a:solidFill>
                <a:effectLst/>
              </a:rPr>
            </a:br>
            <a:endParaRPr lang="pl-PL" dirty="0"/>
          </a:p>
        </p:txBody>
      </p:sp>
      <p:pic>
        <p:nvPicPr>
          <p:cNvPr id="13" name="Symbol zastępczy zawartości 5" descr="20181129_1650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53113" y="1894337"/>
            <a:ext cx="2233687" cy="2233687"/>
          </a:xfrm>
          <a:prstGeom prst="ellipse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-1166445"/>
            <a:ext cx="6912768" cy="775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2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2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2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2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000" b="1" u="sng" dirty="0">
                <a:ea typeface="Calibri" pitchFamily="34" charset="0"/>
                <a:cs typeface="Arial" pitchFamily="34" charset="0"/>
              </a:rPr>
              <a:t>Dodatkowe środki  na wypłatę nagród i premii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pl-PL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2015 – 800 PLN</a:t>
            </a:r>
            <a:endParaRPr kumimoji="0" lang="pl-PL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pl-PL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2016  - 2350 PLN</a:t>
            </a:r>
            <a:endParaRPr kumimoji="0" lang="pl-PL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pl-PL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2017 – 2210 PLN</a:t>
            </a:r>
            <a:endParaRPr kumimoji="0" lang="pl-PL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pl-PL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2018 – 800 PLN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000" b="1" dirty="0">
                <a:ea typeface="Calibri" pitchFamily="34" charset="0"/>
                <a:cs typeface="Times New Roman" pitchFamily="18" charset="0"/>
              </a:rPr>
              <a:t>i?</a:t>
            </a:r>
            <a:endParaRPr kumimoji="0" lang="pl-PL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2000" dirty="0"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sng" strike="noStrike" cap="none" normalizeH="0" baseline="0" dirty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Wnioski: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i="0" u="none" strike="noStrike" cap="none" normalizeH="0" baseline="0" dirty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Prokuratura Krajowa </a:t>
            </a:r>
            <a:r>
              <a:rPr kumimoji="0" lang="pl-PL" sz="2400" b="0" i="0" u="none" strike="noStrike" cap="none" normalizeH="0" baseline="0" dirty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w odróżnieniu od Prokuratury Generalnej przeznacza dodatkowe fundusze na wynagrodzenia pracowników</a:t>
            </a:r>
            <a:r>
              <a:rPr kumimoji="0" lang="pl-PL" sz="2000" b="0" i="0" u="none" strike="noStrike" cap="none" normalizeH="0" baseline="0" dirty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139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chemeClr val="tx1"/>
                </a:solidFill>
                <a:effectLst/>
              </a:rPr>
              <a:t>DZIAŁANIA RADY GŁÓWNEJ W SPRAWIE WYNAGRODZEŃ PRACOWNIKÓW.</a:t>
            </a:r>
            <a:endParaRPr lang="pl-PL" sz="2800" dirty="0"/>
          </a:p>
        </p:txBody>
      </p:sp>
      <p:pic>
        <p:nvPicPr>
          <p:cNvPr id="6" name="Symbol zastępczy zawartości 5" descr="20181129_19301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75857" y="4725144"/>
            <a:ext cx="2160240" cy="1368152"/>
          </a:xfrm>
        </p:spPr>
      </p:pic>
      <p:pic>
        <p:nvPicPr>
          <p:cNvPr id="7" name="Symbol zastępczy zawartości 3" descr="20181129_19290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1556792"/>
            <a:ext cx="2232248" cy="1296143"/>
          </a:xfrm>
          <a:prstGeom prst="rect">
            <a:avLst/>
          </a:prstGeom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115616" y="2817223"/>
            <a:ext cx="6552728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000" dirty="0">
                <a:ea typeface="Calibri" pitchFamily="34" charset="0"/>
                <a:cs typeface="Times New Roman" pitchFamily="18" charset="0"/>
              </a:rPr>
              <a:t>W</a:t>
            </a:r>
            <a:r>
              <a:rPr kumimoji="0" 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zrost środków w Zakładowym Funduszu Świadczeń Socjalnych </a:t>
            </a:r>
            <a:r>
              <a:rPr kumimoji="0" lang="pl-PL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w 2019 r.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o </a:t>
            </a:r>
            <a:r>
              <a:rPr kumimoji="0" lang="pl-P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300</a:t>
            </a:r>
            <a:r>
              <a:rPr kumimoji="0" lang="pl-PL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zł </a:t>
            </a:r>
            <a:r>
              <a:rPr kumimoji="0" lang="pl-PL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na etat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Środki te </a:t>
            </a:r>
            <a:r>
              <a:rPr kumimoji="0" lang="pl-PL" sz="20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nie mogą być wydatkowane </a:t>
            </a:r>
            <a:r>
              <a:rPr kumimoji="0" 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bez zgody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Rad Okręgowych ZZPiPP RP</a:t>
            </a:r>
            <a:endParaRPr kumimoji="0" lang="pl-P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chemeClr val="tx1"/>
                </a:solidFill>
                <a:effectLst/>
              </a:rPr>
              <a:t>DZIAŁANIA RADY GŁÓWNEJ W SPRAWIE WYNAGRODZEŃ PRACOWNIKÓW.</a:t>
            </a:r>
            <a:endParaRPr lang="pl-PL" sz="2800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pl-PL" sz="2600" dirty="0"/>
              <a:t>2. Działania systemowe.</a:t>
            </a:r>
          </a:p>
          <a:p>
            <a:pPr>
              <a:buNone/>
            </a:pPr>
            <a:r>
              <a:rPr lang="pl-PL" sz="2600" dirty="0"/>
              <a:t> </a:t>
            </a:r>
            <a:r>
              <a:rPr lang="pl-PL" sz="2600" b="1" dirty="0"/>
              <a:t>Plan modernizacji prokuratury.</a:t>
            </a:r>
            <a:endParaRPr lang="pl-PL" sz="2600" dirty="0"/>
          </a:p>
          <a:p>
            <a:r>
              <a:rPr lang="pl-PL" sz="2600" dirty="0"/>
              <a:t>Projekt ustawy stanowi inicjatywę Związku, która w Prokuraturze Krajowej przybrała formę projektu ustawy.</a:t>
            </a:r>
          </a:p>
          <a:p>
            <a:r>
              <a:rPr lang="pl-PL" sz="2600" dirty="0"/>
              <a:t>Projekt ten zyskał akceptację Ministra Sprawiedliwości Prokuratora Generalnego, który skierował go do Rady Ministrów, z wnioskiem o wpisanie do planu pracy Rady Ministrów</a:t>
            </a:r>
          </a:p>
          <a:p>
            <a:r>
              <a:rPr lang="pl-PL" sz="2600" u="sng" dirty="0"/>
              <a:t>Projekt ten pozostaje zamrożony.</a:t>
            </a:r>
          </a:p>
          <a:p>
            <a:pPr>
              <a:buNone/>
            </a:pPr>
            <a:endParaRPr lang="pl-PL" sz="2600" u="sng" dirty="0"/>
          </a:p>
          <a:p>
            <a:pPr>
              <a:buNone/>
            </a:pPr>
            <a:r>
              <a:rPr lang="pl-PL" sz="2600" dirty="0"/>
              <a:t>	W związku z powyższym Wiceprzewodnicząca</a:t>
            </a:r>
          </a:p>
          <a:p>
            <a:pPr>
              <a:buNone/>
            </a:pPr>
            <a:r>
              <a:rPr lang="pl-PL" sz="2600" dirty="0"/>
              <a:t>	Prezydium Rady Głównej zwróciła się do </a:t>
            </a:r>
          </a:p>
          <a:p>
            <a:pPr>
              <a:buNone/>
            </a:pPr>
            <a:r>
              <a:rPr lang="pl-PL" sz="2600" dirty="0"/>
              <a:t>	Przewodniczącego Komisji Sprawiedliwości i Praw Człowieka </a:t>
            </a:r>
          </a:p>
          <a:p>
            <a:pPr>
              <a:buNone/>
            </a:pPr>
            <a:r>
              <a:rPr lang="pl-PL" sz="2600" dirty="0"/>
              <a:t>	o pilną debatę parlamentarną w tej sprawie i wydanie Dezyderatu. </a:t>
            </a:r>
          </a:p>
          <a:p>
            <a:endParaRPr lang="pl-PL" dirty="0"/>
          </a:p>
        </p:txBody>
      </p:sp>
      <p:pic>
        <p:nvPicPr>
          <p:cNvPr id="12" name="Symbol zastępczy zawartości 5" descr="20181129_1930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5800" y="4005064"/>
            <a:ext cx="1440160" cy="1080120"/>
          </a:xfrm>
          <a:prstGeom prst="rect">
            <a:avLst/>
          </a:prstGeom>
        </p:spPr>
      </p:pic>
      <p:pic>
        <p:nvPicPr>
          <p:cNvPr id="13" name="Symbol zastępczy zawartości 10">
            <a:extLst>
              <a:ext uri="{FF2B5EF4-FFF2-40B4-BE49-F238E27FC236}">
                <a16:creationId xmlns:a16="http://schemas.microsoft.com/office/drawing/2014/main" id="{010A1BC7-E53A-4322-A66F-D00F89AFF9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7494"/>
            <a:ext cx="1152128" cy="126422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3837</TotalTime>
  <Words>381</Words>
  <Application>Microsoft Office PowerPoint</Application>
  <PresentationFormat>Pokaz na ekranie (4:3)</PresentationFormat>
  <Paragraphs>149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5" baseType="lpstr">
      <vt:lpstr>Arial</vt:lpstr>
      <vt:lpstr>Arial Black</vt:lpstr>
      <vt:lpstr>Bookman Old Style</vt:lpstr>
      <vt:lpstr>Calibri</vt:lpstr>
      <vt:lpstr>Century Gothic</vt:lpstr>
      <vt:lpstr>Monotype Corsiva</vt:lpstr>
      <vt:lpstr>Times New Roman</vt:lpstr>
      <vt:lpstr>Verdana</vt:lpstr>
      <vt:lpstr>Wingdings 2</vt:lpstr>
      <vt:lpstr>Energetyczny</vt:lpstr>
      <vt:lpstr>   Narada  Rady Głównej ZZPiPP RP  z Przewodniczącymi  Rad Okręgowych</vt:lpstr>
      <vt:lpstr>Program</vt:lpstr>
      <vt:lpstr>Prezentacja programu PowerPoint</vt:lpstr>
      <vt:lpstr>Prezentacja programu PowerPoint</vt:lpstr>
      <vt:lpstr>DZIAŁANIA RADY GŁÓWNEJ W SPRAWIE WYNAGRODZEŃ PRACOWNIKÓW. </vt:lpstr>
      <vt:lpstr>DZIAŁANIA RADY GŁÓWNEJ W SPRAWIE WYNAGRODZEŃ PRACOWNIKÓW. </vt:lpstr>
      <vt:lpstr>DZIAŁANIA RADY GŁÓWNEJ W SPRAWIE WYNAGRODZEŃ PRACOWNIKÓW. </vt:lpstr>
      <vt:lpstr>DZIAŁANIA RADY GŁÓWNEJ W SPRAWIE WYNAGRODZEŃ PRACOWNIKÓW.</vt:lpstr>
      <vt:lpstr>DZIAŁANIA RADY GŁÓWNEJ W SPRAWIE WYNAGRODZEŃ PRACOWNIKÓW.</vt:lpstr>
      <vt:lpstr>DZIAŁANIA RADY GŁÓWNEJ W SPRAWIE WYNAGRODZEŃ PRACOWNIKÓW.</vt:lpstr>
      <vt:lpstr>DZIAŁANIA RADY GŁÓWNEJ W SPRAWIE WYNAGRODZEŃ PRACOWNIKÓW.</vt:lpstr>
      <vt:lpstr>DZIAŁANIA RADY GŁÓWNEJ W SPRAWIE WYNAGRODZEŃ PRACOWNIKÓW.</vt:lpstr>
      <vt:lpstr>DZIAŁANIA RADY GŁÓWNEJ W SPRAWIE WYNAGRODZEŃ PRACOWNIKÓW.</vt:lpstr>
      <vt:lpstr>DZIAŁANIA RADY GŁÓWNEJ W SPRAWIE WYNAGRODZEŃ PRACOWNIKÓW.</vt:lpstr>
      <vt:lpstr>DZIAŁANIA RADY GŁÓWNEJ W SPRAWIE WYNAGRODZEŃ PRACOWNIKÓW.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karola</dc:creator>
  <cp:lastModifiedBy>Skała Jacek (PR)</cp:lastModifiedBy>
  <cp:revision>107</cp:revision>
  <dcterms:created xsi:type="dcterms:W3CDTF">2017-09-01T17:19:29Z</dcterms:created>
  <dcterms:modified xsi:type="dcterms:W3CDTF">2018-12-10T10:03:38Z</dcterms:modified>
</cp:coreProperties>
</file>